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67" r:id="rId2"/>
    <p:sldId id="269" r:id="rId3"/>
    <p:sldId id="262" r:id="rId4"/>
    <p:sldId id="257" r:id="rId5"/>
    <p:sldId id="268" r:id="rId6"/>
    <p:sldId id="272" r:id="rId7"/>
    <p:sldId id="270" r:id="rId8"/>
    <p:sldId id="271" r:id="rId9"/>
    <p:sldId id="273" r:id="rId10"/>
    <p:sldId id="258" r:id="rId11"/>
  </p:sldIdLst>
  <p:sldSz cx="10799763" cy="8280400"/>
  <p:notesSz cx="6858000" cy="9144000"/>
  <p:defaultTextStyle>
    <a:defPPr>
      <a:defRPr lang="en-US"/>
    </a:defPPr>
    <a:lvl1pPr marL="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1E5"/>
    <a:srgbClr val="E274D9"/>
    <a:srgbClr val="E2AE3D"/>
    <a:srgbClr val="37E139"/>
    <a:srgbClr val="92D050"/>
    <a:srgbClr val="2C7FB8"/>
    <a:srgbClr val="70AD47"/>
    <a:srgbClr val="133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95" d="100"/>
          <a:sy n="95" d="100"/>
        </p:scale>
        <p:origin x="163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Definitions of clade and subclade from previous classification system, with subclade expanded to show definitions of major and minor lineages from updated classification system. Above part of figure adapted from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Troupin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/>
              <a:t>Fig10: </a:t>
            </a:r>
            <a:r>
              <a:rPr lang="en-GB" sz="1200" i="1" dirty="0"/>
              <a:t>Hierarchal relationship of the 23 existing subclades of the cosmopolitan clade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2 -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 of the online capabilities of RABV-GLUE including obtaining sequences from GenBank, options to filter and download sequences of interest, and phylogenetic interpretation of user input sequences.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 of lineage designation steps. Step 1 - Identify nodes with appropriate bootstrap support, Step 2 - Identify sequences with at least 95% coverage, Step 3 - Only carry forward nodes with at least 10 sequences of at least 95% coverage descended, Step 4 - Only lineages with at least one shared nucleotide difference from the ancestral sequence are designated.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650 whole genome (10,000nt)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 – Left: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collection locations of all available whole genome and N gene sequences.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series of number of whole genome, N gene, and shorter sequences collected.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8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6 -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2126 N gene length (1300nt) of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a lineage over time. Bright red indicates information from WGS lineage designation, whereas the darker red indicated the additional information from N gene lineage designation.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whole genome designated lineage AF1b_A1.2 over time (n=7)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9 -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205 whole genome (10,000nt) rabies virus sequences from Tanzania,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Hierarchical relationships of the lineages.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9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82" indent="0" algn="ctr">
              <a:buNone/>
              <a:defRPr sz="2362"/>
            </a:lvl2pPr>
            <a:lvl3pPr marL="1079964" indent="0" algn="ctr">
              <a:buNone/>
              <a:defRPr sz="2126"/>
            </a:lvl3pPr>
            <a:lvl4pPr marL="1619947" indent="0" algn="ctr">
              <a:buNone/>
              <a:defRPr sz="1890"/>
            </a:lvl4pPr>
            <a:lvl5pPr marL="2159929" indent="0" algn="ctr">
              <a:buNone/>
              <a:defRPr sz="1890"/>
            </a:lvl5pPr>
            <a:lvl6pPr marL="2699911" indent="0" algn="ctr">
              <a:buNone/>
              <a:defRPr sz="1890"/>
            </a:lvl6pPr>
            <a:lvl7pPr marL="3239892" indent="0" algn="ctr">
              <a:buNone/>
              <a:defRPr sz="1890"/>
            </a:lvl7pPr>
            <a:lvl8pPr marL="3779873" indent="0" algn="ctr">
              <a:buNone/>
              <a:defRPr sz="1890"/>
            </a:lvl8pPr>
            <a:lvl9pPr marL="4319856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2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5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5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82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6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4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2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1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8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87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85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1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40857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3" y="2029850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3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50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7" y="1192227"/>
            <a:ext cx="5467379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7" y="1192227"/>
            <a:ext cx="5467379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82" indent="0">
              <a:buNone/>
              <a:defRPr sz="3307"/>
            </a:lvl2pPr>
            <a:lvl3pPr marL="1079964" indent="0">
              <a:buNone/>
              <a:defRPr sz="2835"/>
            </a:lvl3pPr>
            <a:lvl4pPr marL="1619947" indent="0">
              <a:buNone/>
              <a:defRPr sz="2362"/>
            </a:lvl4pPr>
            <a:lvl5pPr marL="2159929" indent="0">
              <a:buNone/>
              <a:defRPr sz="2362"/>
            </a:lvl5pPr>
            <a:lvl6pPr marL="2699911" indent="0">
              <a:buNone/>
              <a:defRPr sz="2362"/>
            </a:lvl6pPr>
            <a:lvl7pPr marL="3239892" indent="0">
              <a:buNone/>
              <a:defRPr sz="2362"/>
            </a:lvl7pPr>
            <a:lvl8pPr marL="3779873" indent="0">
              <a:buNone/>
              <a:defRPr sz="2362"/>
            </a:lvl8pPr>
            <a:lvl9pPr marL="4319856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5" y="440857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5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3" y="7674707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3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64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0" indent="-269990" algn="l" defTabSz="1079964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72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5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37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19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01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883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86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848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8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64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47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29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11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89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873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856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BBE267-2F9D-604F-8351-E8C0468D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8" t="19451" r="4043" b="25130"/>
          <a:stretch/>
        </p:blipFill>
        <p:spPr>
          <a:xfrm>
            <a:off x="1" y="399473"/>
            <a:ext cx="7841673" cy="374072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245C4B-B63D-F94E-884E-EA59F5C0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0" t="23376" r="36322" b="27798"/>
          <a:stretch/>
        </p:blipFill>
        <p:spPr>
          <a:xfrm rot="16954047">
            <a:off x="2120610" y="4117462"/>
            <a:ext cx="3600450" cy="3295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734E70-0EA3-8041-ABBE-BE05FB47C1AE}"/>
              </a:ext>
            </a:extLst>
          </p:cNvPr>
          <p:cNvSpPr/>
          <p:nvPr/>
        </p:nvSpPr>
        <p:spPr>
          <a:xfrm rot="2182147">
            <a:off x="5252081" y="1354642"/>
            <a:ext cx="887956" cy="1314450"/>
          </a:xfrm>
          <a:prstGeom prst="rect">
            <a:avLst/>
          </a:prstGeom>
          <a:solidFill>
            <a:srgbClr val="92D050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733DB3-9538-C642-8AF9-5A62946C0356}"/>
              </a:ext>
            </a:extLst>
          </p:cNvPr>
          <p:cNvCxnSpPr>
            <a:cxnSpLocks/>
          </p:cNvCxnSpPr>
          <p:nvPr/>
        </p:nvCxnSpPr>
        <p:spPr>
          <a:xfrm flipH="1">
            <a:off x="4508938" y="646386"/>
            <a:ext cx="38467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CDA78-C2D4-C542-87D8-C1ABEF489728}"/>
              </a:ext>
            </a:extLst>
          </p:cNvPr>
          <p:cNvCxnSpPr>
            <a:cxnSpLocks/>
          </p:cNvCxnSpPr>
          <p:nvPr/>
        </p:nvCxnSpPr>
        <p:spPr>
          <a:xfrm flipH="1">
            <a:off x="5920890" y="1807779"/>
            <a:ext cx="24348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56ABBB-A45D-AD4B-9534-F100EBA9CA4C}"/>
              </a:ext>
            </a:extLst>
          </p:cNvPr>
          <p:cNvCxnSpPr>
            <a:cxnSpLocks/>
          </p:cNvCxnSpPr>
          <p:nvPr/>
        </p:nvCxnSpPr>
        <p:spPr>
          <a:xfrm flipH="1">
            <a:off x="5187814" y="6931573"/>
            <a:ext cx="3625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5A4A0-AB0B-1A48-9563-C2D590B2D11C}"/>
              </a:ext>
            </a:extLst>
          </p:cNvPr>
          <p:cNvCxnSpPr>
            <a:cxnSpLocks/>
          </p:cNvCxnSpPr>
          <p:nvPr/>
        </p:nvCxnSpPr>
        <p:spPr>
          <a:xfrm flipH="1">
            <a:off x="5187815" y="6237889"/>
            <a:ext cx="3625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C3F9A-E0C5-DD45-B29D-EFFEEAFF9173}"/>
              </a:ext>
            </a:extLst>
          </p:cNvPr>
          <p:cNvSpPr txBox="1"/>
          <p:nvPr/>
        </p:nvSpPr>
        <p:spPr>
          <a:xfrm>
            <a:off x="8355725" y="461720"/>
            <a:ext cx="88287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8CB57-3A80-E84B-BB07-C8F298786FB8}"/>
              </a:ext>
            </a:extLst>
          </p:cNvPr>
          <p:cNvSpPr txBox="1"/>
          <p:nvPr/>
        </p:nvSpPr>
        <p:spPr>
          <a:xfrm>
            <a:off x="8371490" y="1576947"/>
            <a:ext cx="138736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Subclade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25569-D467-1A4F-B3E0-810A2A51AD24}"/>
              </a:ext>
            </a:extLst>
          </p:cNvPr>
          <p:cNvSpPr txBox="1"/>
          <p:nvPr/>
        </p:nvSpPr>
        <p:spPr>
          <a:xfrm>
            <a:off x="8812925" y="6700741"/>
            <a:ext cx="198684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Major lineage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550EC1-7BB6-9846-A81A-47DE48C195C2}"/>
              </a:ext>
            </a:extLst>
          </p:cNvPr>
          <p:cNvSpPr txBox="1"/>
          <p:nvPr/>
        </p:nvSpPr>
        <p:spPr>
          <a:xfrm>
            <a:off x="8844454" y="6007056"/>
            <a:ext cx="195530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Minor lineage</a:t>
            </a:r>
          </a:p>
        </p:txBody>
      </p:sp>
    </p:spTree>
    <p:extLst>
      <p:ext uri="{BB962C8B-B14F-4D97-AF65-F5344CB8AC3E}">
        <p14:creationId xmlns:p14="http://schemas.microsoft.com/office/powerpoint/2010/main" val="27944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46" y="1"/>
            <a:ext cx="7000398" cy="7000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7"/>
            <a:ext cx="1524000" cy="595744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00EB17-23E8-5E42-AC63-32C1F1745D1D}"/>
              </a:ext>
            </a:extLst>
          </p:cNvPr>
          <p:cNvSpPr/>
          <p:nvPr/>
        </p:nvSpPr>
        <p:spPr>
          <a:xfrm>
            <a:off x="1790453" y="804122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Sequences from GenBank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D40BD-72B9-314C-B7C5-DC969CA4D1BD}"/>
              </a:ext>
            </a:extLst>
          </p:cNvPr>
          <p:cNvSpPr/>
          <p:nvPr/>
        </p:nvSpPr>
        <p:spPr>
          <a:xfrm>
            <a:off x="1790453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Web interface 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B6D3AB-B6EB-024E-9A6A-2DF8429215A2}"/>
              </a:ext>
            </a:extLst>
          </p:cNvPr>
          <p:cNvSpPr/>
          <p:nvPr/>
        </p:nvSpPr>
        <p:spPr>
          <a:xfrm>
            <a:off x="1790453" y="4303413"/>
            <a:ext cx="2011680" cy="113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Downloadable sequences, metadata and alignments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7BCE25-60D1-0541-B9D8-55E6A8BB6C8B}"/>
              </a:ext>
            </a:extLst>
          </p:cNvPr>
          <p:cNvSpPr/>
          <p:nvPr/>
        </p:nvSpPr>
        <p:spPr>
          <a:xfrm>
            <a:off x="4144785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Reference alignments, trees and sequences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3DF1EC-C629-F345-AF6A-B8B97B9D5B96}"/>
              </a:ext>
            </a:extLst>
          </p:cNvPr>
          <p:cNvSpPr/>
          <p:nvPr/>
        </p:nvSpPr>
        <p:spPr>
          <a:xfrm>
            <a:off x="6353539" y="8229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User input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A1BE9D-6FFF-B646-8187-805F626944EC}"/>
              </a:ext>
            </a:extLst>
          </p:cNvPr>
          <p:cNvSpPr/>
          <p:nvPr/>
        </p:nvSpPr>
        <p:spPr>
          <a:xfrm>
            <a:off x="6384019" y="252983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Input sequences compared to references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A8337D-DF6D-7A40-8CD1-10D61EDB99E7}"/>
              </a:ext>
            </a:extLst>
          </p:cNvPr>
          <p:cNvSpPr/>
          <p:nvPr/>
        </p:nvSpPr>
        <p:spPr>
          <a:xfrm>
            <a:off x="8595243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Placement in phylogenetic tree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7CEC9A-6480-E449-BB63-E8133B5A5ACE}"/>
              </a:ext>
            </a:extLst>
          </p:cNvPr>
          <p:cNvSpPr/>
          <p:nvPr/>
        </p:nvSpPr>
        <p:spPr>
          <a:xfrm>
            <a:off x="6384019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Clade assignment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887EB1-3B3C-3E4F-8AA1-27BE5652F011}"/>
              </a:ext>
            </a:extLst>
          </p:cNvPr>
          <p:cNvSpPr/>
          <p:nvPr/>
        </p:nvSpPr>
        <p:spPr>
          <a:xfrm>
            <a:off x="4159907" y="4303414"/>
            <a:ext cx="2011680" cy="1130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Genome visualization and comparison to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97CD-BFB5-C34C-9203-E7CCBD7C1C7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796293" y="1794723"/>
            <a:ext cx="0" cy="7751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627A-3247-454C-8CEC-4F2548E129F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796293" y="3560507"/>
            <a:ext cx="0" cy="7442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8AB1E-AE25-4945-94E2-CAF5964BDD3F}"/>
              </a:ext>
            </a:extLst>
          </p:cNvPr>
          <p:cNvCxnSpPr/>
          <p:nvPr/>
        </p:nvCxnSpPr>
        <p:spPr>
          <a:xfrm>
            <a:off x="7389859" y="1824174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48C43-4107-864A-A831-4B3D0EBE606B}"/>
              </a:ext>
            </a:extLst>
          </p:cNvPr>
          <p:cNvCxnSpPr>
            <a:cxnSpLocks/>
          </p:cNvCxnSpPr>
          <p:nvPr/>
        </p:nvCxnSpPr>
        <p:spPr>
          <a:xfrm flipV="1">
            <a:off x="6156736" y="3049068"/>
            <a:ext cx="264477" cy="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6EDF0-A03A-D441-809E-27D1C707562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89859" y="3520440"/>
            <a:ext cx="0" cy="8839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B7D39-C420-2142-A5D4-AC2BB32AEA3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165747" y="3476439"/>
            <a:ext cx="1320482" cy="82697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44CEF-2B38-E742-B48F-D959D1C3848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345770" y="3476439"/>
            <a:ext cx="1255313" cy="9279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E324F-3BDC-B34F-BAC5-C72E0D06B00D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3802133" y="1299423"/>
            <a:ext cx="1348492" cy="12704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A0A380-BC6F-044A-AA62-8C5A4110F9A5}"/>
              </a:ext>
            </a:extLst>
          </p:cNvPr>
          <p:cNvSpPr txBox="1"/>
          <p:nvPr/>
        </p:nvSpPr>
        <p:spPr>
          <a:xfrm>
            <a:off x="1895230" y="3597538"/>
            <a:ext cx="89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Options to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E00D9-41F0-F94B-9705-B13CEF6E0DC6}"/>
              </a:ext>
            </a:extLst>
          </p:cNvPr>
          <p:cNvSpPr txBox="1"/>
          <p:nvPr/>
        </p:nvSpPr>
        <p:spPr>
          <a:xfrm>
            <a:off x="1927117" y="1914094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E08271-6A21-1E48-847F-9714A11806D5}"/>
              </a:ext>
            </a:extLst>
          </p:cNvPr>
          <p:cNvSpPr txBox="1"/>
          <p:nvPr/>
        </p:nvSpPr>
        <p:spPr>
          <a:xfrm>
            <a:off x="177483" y="1133658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789B2-571F-DF4E-9DDC-C27BEC6D3254}"/>
              </a:ext>
            </a:extLst>
          </p:cNvPr>
          <p:cNvSpPr txBox="1"/>
          <p:nvPr/>
        </p:nvSpPr>
        <p:spPr>
          <a:xfrm>
            <a:off x="0" y="2814026"/>
            <a:ext cx="162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87AD2F-87F2-7B43-9736-18C0903401E8}"/>
              </a:ext>
            </a:extLst>
          </p:cNvPr>
          <p:cNvSpPr txBox="1"/>
          <p:nvPr/>
        </p:nvSpPr>
        <p:spPr>
          <a:xfrm>
            <a:off x="192840" y="4620363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288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4" t="21267" r="18059" b="19494"/>
          <a:stretch/>
        </p:blipFill>
        <p:spPr>
          <a:xfrm>
            <a:off x="155531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7" t="21006" r="17771" b="19493"/>
          <a:stretch/>
        </p:blipFill>
        <p:spPr>
          <a:xfrm>
            <a:off x="547764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8" t="21267" r="18058" b="21560"/>
          <a:stretch/>
        </p:blipFill>
        <p:spPr>
          <a:xfrm>
            <a:off x="281658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43" t="31370" r="28677" b="21790"/>
          <a:stretch/>
        </p:blipFill>
        <p:spPr>
          <a:xfrm>
            <a:off x="8138707" y="2356818"/>
            <a:ext cx="2505525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67A75-42B5-7743-9869-3D7E1538FE2B}"/>
              </a:ext>
            </a:extLst>
          </p:cNvPr>
          <p:cNvSpPr/>
          <p:nvPr/>
        </p:nvSpPr>
        <p:spPr>
          <a:xfrm>
            <a:off x="2816586" y="5501553"/>
            <a:ext cx="2661060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2: </a:t>
            </a:r>
            <a:r>
              <a:rPr lang="en-US" sz="1399" dirty="0">
                <a:solidFill>
                  <a:sysClr val="windowText" lastClr="000000"/>
                </a:solidFill>
              </a:rPr>
              <a:t>Identify sequences with at least 95% coverage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22B67-B01D-D144-9504-0DE177DF0C85}"/>
              </a:ext>
            </a:extLst>
          </p:cNvPr>
          <p:cNvSpPr/>
          <p:nvPr/>
        </p:nvSpPr>
        <p:spPr>
          <a:xfrm>
            <a:off x="155528" y="5501553"/>
            <a:ext cx="2505532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1: </a:t>
            </a:r>
            <a:r>
              <a:rPr lang="en-US" sz="1399" dirty="0">
                <a:solidFill>
                  <a:sysClr val="windowText" lastClr="000000"/>
                </a:solidFill>
              </a:rPr>
              <a:t>Identify nodes with appropriate bootstrap support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51C1F-1869-A343-A0FA-E345B7AF0A10}"/>
              </a:ext>
            </a:extLst>
          </p:cNvPr>
          <p:cNvSpPr/>
          <p:nvPr/>
        </p:nvSpPr>
        <p:spPr>
          <a:xfrm>
            <a:off x="5528445" y="5394222"/>
            <a:ext cx="2389198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3: </a:t>
            </a:r>
            <a:r>
              <a:rPr lang="en-US" sz="1399" dirty="0">
                <a:solidFill>
                  <a:sysClr val="windowText" lastClr="000000"/>
                </a:solidFill>
              </a:rPr>
              <a:t>Only carry forward nodes with</a:t>
            </a:r>
            <a:r>
              <a:rPr lang="en-US" sz="1399" dirty="0">
                <a:solidFill>
                  <a:schemeClr val="tx1"/>
                </a:solidFill>
              </a:rPr>
              <a:t> </a:t>
            </a:r>
            <a:r>
              <a:rPr lang="en-GB" sz="1399" dirty="0">
                <a:solidFill>
                  <a:schemeClr val="tx1"/>
                </a:solidFill>
              </a:rPr>
              <a:t>≥ 10 sequences of ≥ 95% coverage descended</a:t>
            </a:r>
            <a:endParaRPr lang="en-US" sz="1399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08117-B662-3745-958B-562D0D92750A}"/>
              </a:ext>
            </a:extLst>
          </p:cNvPr>
          <p:cNvSpPr/>
          <p:nvPr/>
        </p:nvSpPr>
        <p:spPr>
          <a:xfrm>
            <a:off x="8138703" y="5086350"/>
            <a:ext cx="2505531" cy="83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4: </a:t>
            </a:r>
            <a:r>
              <a:rPr lang="en-US" sz="1399" dirty="0">
                <a:solidFill>
                  <a:sysClr val="windowText" lastClr="000000"/>
                </a:solidFill>
              </a:rPr>
              <a:t>Only lineages with at least one shared nucleotide difference from the ancestral sequence are designated</a:t>
            </a:r>
            <a:endParaRPr lang="en-US" sz="13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C0A98E6-E334-B64C-888F-22FC558A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842" y="0"/>
            <a:ext cx="5221921" cy="455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8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F8B4684-5F01-3E44-9EA3-B94993A2E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2" t="6809" b="7713"/>
          <a:stretch/>
        </p:blipFill>
        <p:spPr>
          <a:xfrm>
            <a:off x="0" y="4554070"/>
            <a:ext cx="7232073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DEB97F50-9E5F-714C-9936-5B5E8CB06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02" t="2009" r="13102" b="5441"/>
          <a:stretch/>
        </p:blipFill>
        <p:spPr>
          <a:xfrm>
            <a:off x="7246045" y="4554070"/>
            <a:ext cx="3567690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14152F2-766B-D440-8A0D-533075D1FE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34" t="2511" r="3947"/>
          <a:stretch/>
        </p:blipFill>
        <p:spPr>
          <a:xfrm>
            <a:off x="0" y="1"/>
            <a:ext cx="7487961" cy="4554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06071" y="10979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65F2B66-B4E3-8849-AA06-1A92ADEA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r="29330"/>
          <a:stretch/>
        </p:blipFill>
        <p:spPr>
          <a:xfrm>
            <a:off x="114300" y="143434"/>
            <a:ext cx="5399881" cy="6006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BC89D5F-D311-BB42-89ED-2E108748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2" t="33333" b="31250"/>
          <a:stretch/>
        </p:blipFill>
        <p:spPr>
          <a:xfrm>
            <a:off x="114299" y="1132235"/>
            <a:ext cx="800101" cy="181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1D7E1-27E7-AA40-A498-F954A431C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0" r="17750"/>
          <a:stretch/>
        </p:blipFill>
        <p:spPr>
          <a:xfrm>
            <a:off x="5514182" y="143434"/>
            <a:ext cx="5171281" cy="60065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BD777-162D-9049-8C72-6EAEB2BB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00" t="43950" b="44575"/>
          <a:stretch/>
        </p:blipFill>
        <p:spPr>
          <a:xfrm>
            <a:off x="6169615" y="796479"/>
            <a:ext cx="137583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BA5A9-023D-B040-B3D8-8859443438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02" b="2638"/>
          <a:stretch/>
        </p:blipFill>
        <p:spPr>
          <a:xfrm>
            <a:off x="5721531" y="17525"/>
            <a:ext cx="5064259" cy="4536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59310" y="923750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21" name="Picture 2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0E4DA36-82EA-3A44-917D-577D82D27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" t="5536" b="7213"/>
          <a:stretch/>
        </p:blipFill>
        <p:spPr>
          <a:xfrm>
            <a:off x="13972" y="4553526"/>
            <a:ext cx="7132787" cy="3709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23522391-5412-9D4A-9DA4-99992A67EB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8" t="1307" r="13273" b="6197"/>
          <a:stretch/>
        </p:blipFill>
        <p:spPr>
          <a:xfrm>
            <a:off x="7062537" y="4553525"/>
            <a:ext cx="3737226" cy="3709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4390F1-9312-3941-987D-7BB07469C6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254" t="2348" r="4481"/>
          <a:stretch/>
        </p:blipFill>
        <p:spPr>
          <a:xfrm>
            <a:off x="-21965" y="110686"/>
            <a:ext cx="5743496" cy="4340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43283" y="923750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49910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DB07DA-F0D6-7D42-8250-60DF0AA7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00050"/>
            <a:ext cx="76454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5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p&#10;&#10;Description automatically generated">
            <a:extLst>
              <a:ext uri="{FF2B5EF4-FFF2-40B4-BE49-F238E27FC236}">
                <a16:creationId xmlns:a16="http://schemas.microsoft.com/office/drawing/2014/main" id="{CD7672BE-188C-9B43-9979-CDCABD5D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999498"/>
            <a:ext cx="5548496" cy="54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814146-E0FD-0042-90FA-70E61139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8674" y="1680519"/>
            <a:ext cx="5548496" cy="4258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56445-1986-014E-8F64-8E7D849897DA}"/>
              </a:ext>
            </a:extLst>
          </p:cNvPr>
          <p:cNvSpPr txBox="1"/>
          <p:nvPr/>
        </p:nvSpPr>
        <p:spPr>
          <a:xfrm>
            <a:off x="540992" y="999498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ED779-6EEC-D548-B894-E66BE9A6B66A}"/>
              </a:ext>
            </a:extLst>
          </p:cNvPr>
          <p:cNvSpPr txBox="1"/>
          <p:nvPr/>
        </p:nvSpPr>
        <p:spPr>
          <a:xfrm>
            <a:off x="5828344" y="999497"/>
            <a:ext cx="63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465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2642871" y="468311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595FA71-B257-AA4A-8D05-FBA0AD751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34" t="3715" r="3949"/>
          <a:stretch/>
        </p:blipFill>
        <p:spPr>
          <a:xfrm>
            <a:off x="0" y="17525"/>
            <a:ext cx="6156960" cy="4483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43283" y="923750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887D4D39-7A88-6444-95FF-8A2B69FEE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0"/>
            <a:ext cx="5076073" cy="4483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59310" y="923750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D3EDCF6-7EA3-E643-9B32-A341E8D28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7" t="3559" r="4534" b="3925"/>
          <a:stretch/>
        </p:blipFill>
        <p:spPr>
          <a:xfrm>
            <a:off x="3165159" y="4483896"/>
            <a:ext cx="4068761" cy="38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1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611</Words>
  <Application>Microsoft Macintosh PowerPoint</Application>
  <PresentationFormat>Custom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42</cp:revision>
  <dcterms:created xsi:type="dcterms:W3CDTF">2021-04-16T21:57:06Z</dcterms:created>
  <dcterms:modified xsi:type="dcterms:W3CDTF">2021-07-20T15:27:46Z</dcterms:modified>
</cp:coreProperties>
</file>